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312" r:id="rId5"/>
    <p:sldId id="260" r:id="rId6"/>
    <p:sldId id="264" r:id="rId7"/>
    <p:sldId id="273" r:id="rId8"/>
    <p:sldId id="274" r:id="rId9"/>
    <p:sldId id="266" r:id="rId10"/>
    <p:sldId id="270" r:id="rId11"/>
    <p:sldId id="276" r:id="rId12"/>
    <p:sldId id="279" r:id="rId13"/>
    <p:sldId id="277" r:id="rId14"/>
    <p:sldId id="299" r:id="rId15"/>
    <p:sldId id="280" r:id="rId16"/>
    <p:sldId id="281" r:id="rId17"/>
    <p:sldId id="283" r:id="rId18"/>
    <p:sldId id="284" r:id="rId19"/>
    <p:sldId id="285" r:id="rId20"/>
    <p:sldId id="287" r:id="rId21"/>
    <p:sldId id="293" r:id="rId22"/>
    <p:sldId id="294" r:id="rId23"/>
    <p:sldId id="295" r:id="rId24"/>
    <p:sldId id="308" r:id="rId25"/>
    <p:sldId id="298" r:id="rId26"/>
    <p:sldId id="297" r:id="rId27"/>
    <p:sldId id="301" r:id="rId28"/>
    <p:sldId id="305" r:id="rId29"/>
    <p:sldId id="313" r:id="rId30"/>
    <p:sldId id="3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6"/>
    <p:restoredTop sz="94684"/>
  </p:normalViewPr>
  <p:slideViewPr>
    <p:cSldViewPr snapToGrid="0">
      <p:cViewPr>
        <p:scale>
          <a:sx n="120" d="100"/>
          <a:sy n="120" d="100"/>
        </p:scale>
        <p:origin x="120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40233-EF57-6634-5F5C-BF6E169BF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4944C-787C-7787-87A4-05FA748D5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99D50-7EF4-A247-BD14-E8C52C217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EC891-1663-3F27-7331-F3D45E7B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E7CB4-ACDD-FFD3-6CE9-C682B7021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75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6716-A18F-29B7-5528-EC2C9508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D374-B3D9-9DF8-ADA3-960B75CA9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1036D-2D03-FCE8-4C4A-22F6AD74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44491-D19E-5BB2-1596-6F92F92E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B8C35-0EB2-C12F-F8F5-08D23B93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54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A4EFF2-2281-4C7E-9AFB-8A92A0EA9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357C5-8708-97D3-2580-3065EA687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169AA-7E15-51ED-EEE6-EEA26DB2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4855C-B368-8621-8887-00E7D38C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6F2E1-9E50-740A-3492-7F97688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00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7C5D-9648-37C2-D6CD-66CE7036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0D06-0443-4F1D-54E0-6C02C6F7F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65C0C-393D-C392-E5B0-8E9ACA19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034A5-F892-DCF7-26CB-4DFB53D26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5FB30-4281-1F7D-3B2F-9F921E16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999B-B7D4-A2A9-CFA8-0A9FCE4B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C704C-883A-5745-BF45-7FE8B1B1B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22AF1-17B2-6DBA-4444-45C88AF3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39A7B-3ED7-A46F-0493-D0425FC96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F3BC9-8D87-EB96-8B96-ACEDBD27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46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3FE1-A739-E433-605E-6468C07D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6B0C1-9A7B-AA19-A1B0-9F23F1C7F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1ADFE-D778-8686-6212-CAD4ACD20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DBA70-DAD8-7469-5B82-72C9E4AE5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3A3E6-655E-1A80-2DFC-9D8CD75A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35B83-7414-866E-187D-72A0130B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78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59A9-C1FE-22CE-8652-F9D6F6FE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D4002-304A-8F63-F9A6-BF031D00A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D2F04-0B60-985D-B05D-24742A098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386A9-AFAB-120B-810C-D2888815D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0415D-A019-22DD-9045-A2F7F159D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51638-D286-21E4-D2FF-BE6703C1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31673-C805-9A19-CA74-FB9D1D14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F5F3D-DACA-6377-991B-3E4807AC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40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2712-9D5F-80AA-6998-847038BF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C2B499-F39A-5D24-6EFE-1DF24AFBB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536CF-2C10-87E6-1BBB-ADC6A7E0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4D508-552C-6A23-E949-C9DE36DB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190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C4866-FF2C-387C-0CAD-E772E037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A967E-5BDB-03B4-1964-2F038394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7952A-7761-801E-927C-4A717C3E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89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A3D2-DCA6-B359-747E-23FECB54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41C7A-2D10-3A2A-E9EE-69C454117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A9E9F-7A13-D7D7-7DB5-33078EFEC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3D073-DEBE-9851-4209-85D98F14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DCD9F-C9B5-BEEB-81AC-0D6DE4C1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6FF04-CDBD-C564-A21B-371D2CE0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35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847F-63C6-AFE8-36D1-1059C512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557C61-FB21-AB13-4BF0-D3A5920C54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D57DE-0CE5-34A4-1D2E-306696E34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5A130-EE77-2823-7F81-6AD84E48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2013F-96BE-99A4-801B-5AF1F24A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68EAA-11BF-50D7-2FC0-4EF4DA31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60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18D39-02B7-CADE-96AC-8FBB57E7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06442-16A6-DB0C-D5E9-F36A531FD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ABD8-0758-808B-D582-0F480940C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F75BC9-C184-4F47-A457-04B0A5E1A28F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0834B-EF2A-DDEA-357F-2E8920E69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1A8DB-90D1-A7D7-CDBA-37D019695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CDAF8B-4AD1-B340-8555-F2F8CBA55F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00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1353-9626-F213-E494-DF7EB448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 New Approach for Non-Interactive Zero-Knowledge from Learning with Errors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0D73F-97C7-5E1E-66A3-C4BFD5DE8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Brent Waters</a:t>
            </a:r>
          </a:p>
          <a:p>
            <a:r>
              <a:rPr lang="en-GB" dirty="0"/>
              <a:t>Presented by William He</a:t>
            </a:r>
          </a:p>
        </p:txBody>
      </p:sp>
    </p:spTree>
    <p:extLst>
      <p:ext uri="{BB962C8B-B14F-4D97-AF65-F5344CB8AC3E}">
        <p14:creationId xmlns:p14="http://schemas.microsoft.com/office/powerpoint/2010/main" val="497956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86CE8-7C5C-D5F1-4B05-1F562207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8494-B580-A1B6-B8EE-FD671AE0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Hidden-Bits Generator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4A32588-034D-1EE8-012B-88996351A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00" y="1218719"/>
            <a:ext cx="10515600" cy="4923269"/>
          </a:xfrm>
          <a:prstGeom prst="rect">
            <a:avLst/>
          </a:prstGeom>
        </p:spPr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3604690-C313-31E3-8838-35E01EDB4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207"/>
            <a:ext cx="5575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8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FCC36-4184-D64E-8D55-DE39C1A4B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6D9E8-C5FC-E590-78ED-33E7640E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Hidden-Bits Generator</a:t>
            </a: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8CE73B3-2098-0704-6535-44E5D3EB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207"/>
            <a:ext cx="5575300" cy="1181100"/>
          </a:xfrm>
          <a:prstGeom prst="rect">
            <a:avLst/>
          </a:prstGeom>
        </p:spPr>
      </p:pic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E604E6D-4249-7602-4292-0F8A73DEB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56" y="1218076"/>
            <a:ext cx="10515600" cy="59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1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59ED-8ACD-151A-2891-3C1BC5A7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NIZK from Hidden-Bits Generator [KMY20]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5499F-0AAD-3792-B765-7F3BB7B73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there exists a hidden-bits generator that satisfies our previous definition, then there exists a computational NIZK for all NP languages.</a:t>
            </a:r>
          </a:p>
        </p:txBody>
      </p:sp>
    </p:spTree>
    <p:extLst>
      <p:ext uri="{BB962C8B-B14F-4D97-AF65-F5344CB8AC3E}">
        <p14:creationId xmlns:p14="http://schemas.microsoft.com/office/powerpoint/2010/main" val="122628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8B17C-CA47-0B43-19E8-096E0AEAF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2E0C-4F2A-D221-30ED-3DBCD2A7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(Adaptive) Comp hiding vs Single Bit hiding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8F83D12-2AD6-1B0F-7FDC-4C72C836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2390"/>
            <a:ext cx="5232400" cy="4089400"/>
          </a:xfrm>
          <a:prstGeom prst="rect">
            <a:avLst/>
          </a:prstGeom>
        </p:spPr>
      </p:pic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212FCCE-E795-2D20-82F6-2B68A754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49" y="1282390"/>
            <a:ext cx="4572000" cy="39116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387BD9-FEAD-B256-B847-7C198F0192D4}"/>
              </a:ext>
            </a:extLst>
          </p:cNvPr>
          <p:cNvCxnSpPr/>
          <p:nvPr/>
        </p:nvCxnSpPr>
        <p:spPr>
          <a:xfrm>
            <a:off x="6996223" y="3062177"/>
            <a:ext cx="1414130" cy="0"/>
          </a:xfrm>
          <a:prstGeom prst="line">
            <a:avLst/>
          </a:prstGeom>
          <a:ln w="444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983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D45CF-D990-9CB5-8508-E8AD3E02C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9DFC-65DD-065E-9E98-0F178DC3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(Adaptive) Comp hiding vs Single Bit hiding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60451DE-8A90-F675-663B-63077C24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2390"/>
            <a:ext cx="5232400" cy="4089400"/>
          </a:xfrm>
          <a:prstGeom prst="rect">
            <a:avLst/>
          </a:prstGeom>
        </p:spPr>
      </p:pic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8A44906-F019-C3B4-32FE-AB7A0F5C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049" y="1282390"/>
            <a:ext cx="4572000" cy="391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27272D-9768-E962-5F52-028CC03B968B}"/>
              </a:ext>
            </a:extLst>
          </p:cNvPr>
          <p:cNvSpPr txBox="1"/>
          <p:nvPr/>
        </p:nvSpPr>
        <p:spPr>
          <a:xfrm>
            <a:off x="838200" y="5193990"/>
            <a:ext cx="1008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Theorem from Waters:</a:t>
            </a:r>
            <a:r>
              <a:rPr lang="en-GB" dirty="0"/>
              <a:t> If there exists a hidden-bits generator that satisfies single bit hiding property then it satisfies the adaptive computational hiding.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3FF94D-6834-3CD1-605B-A6570D81CBFA}"/>
              </a:ext>
            </a:extLst>
          </p:cNvPr>
          <p:cNvCxnSpPr/>
          <p:nvPr/>
        </p:nvCxnSpPr>
        <p:spPr>
          <a:xfrm>
            <a:off x="6996223" y="3062177"/>
            <a:ext cx="1414130" cy="0"/>
          </a:xfrm>
          <a:prstGeom prst="line">
            <a:avLst/>
          </a:prstGeom>
          <a:ln w="444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9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07F3-026B-9F14-3743-CE47B5AB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DD8C7-D6EA-31DF-FA1B-DC5E63B9A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Hidden-Bits Generator</a:t>
            </a: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4CF514B-793E-D299-0D7F-A0A64358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207"/>
            <a:ext cx="5575300" cy="1181100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FDFCAF7-8BAD-D962-F40E-27A7D29A1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38" y="1163363"/>
            <a:ext cx="10378114" cy="58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7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67A1-339D-2DB9-28CA-6711B70F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HBG construction</a:t>
            </a:r>
          </a:p>
        </p:txBody>
      </p:sp>
      <p:pic>
        <p:nvPicPr>
          <p:cNvPr id="9" name="Content Placeholder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E132645-39E0-B246-A830-DF4CEC516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486" y="1690688"/>
            <a:ext cx="10413028" cy="4351338"/>
          </a:xfr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30E4A3C-2CC6-1DEA-D5A8-EA024836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614" y="291306"/>
            <a:ext cx="3009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1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216FC-59C9-F91A-FFE4-D51950A8A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1B45-8DDF-1F84-7A40-2C43FBDA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HBG construction</a:t>
            </a:r>
          </a:p>
        </p:txBody>
      </p:sp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C2AF5F8-DFE6-065F-E680-5219F57C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394199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68C7E69-7C51-3EEA-D298-C22BA701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614" y="291306"/>
            <a:ext cx="3009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5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1E983-E4A2-EF5C-5DC5-B31E5588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702A-DF65-636E-2160-11B78BA6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HBG construction</a:t>
            </a: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4A1F8EA-75A3-7F7E-ACE5-998F5AE5E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724660"/>
            <a:ext cx="10515600" cy="4444999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27468EC-4F69-E1A2-4A2E-1DC69EF7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614" y="291306"/>
            <a:ext cx="3009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5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8EB76-D49D-2FC2-54CC-734782374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0195-3CDE-698F-B93F-6E06AC40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Negligible Correctness Error</a:t>
            </a: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845FEF0-AB1A-1DCB-1E23-66B6479DE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724660"/>
            <a:ext cx="10434385" cy="4410669"/>
          </a:xfrm>
          <a:prstGeom prst="rect">
            <a:avLst/>
          </a:prstGeom>
        </p:spPr>
      </p:pic>
      <p:pic>
        <p:nvPicPr>
          <p:cNvPr id="3" name="Picture 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EB35984-C1F6-1FA1-A5EA-99834BD2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420" y="365125"/>
            <a:ext cx="3009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6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E8027-B7E7-E305-0076-6D13EE1FC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5B93E-0B3C-B8B3-2B73-DA42E170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Hidden-Bits Generator</a:t>
            </a:r>
          </a:p>
        </p:txBody>
      </p:sp>
      <p:pic>
        <p:nvPicPr>
          <p:cNvPr id="11" name="Content Placeholder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72A0C7A-FAF3-142D-2E3A-2C21FE148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029" y="1293333"/>
            <a:ext cx="10451942" cy="4894263"/>
          </a:xfrm>
        </p:spPr>
      </p:pic>
    </p:spTree>
    <p:extLst>
      <p:ext uri="{BB962C8B-B14F-4D97-AF65-F5344CB8AC3E}">
        <p14:creationId xmlns:p14="http://schemas.microsoft.com/office/powerpoint/2010/main" val="3156131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A5EC7-0BC8-86F1-F9A7-90E6E5D1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5940-6B8A-58E7-2176-FCB2F16E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Negligible Error to Perfect Correctness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1159A83-27DF-984F-7336-3DB5D015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10515599" cy="3200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C92D73-AD91-A03A-0510-1EBE79285480}"/>
              </a:ext>
            </a:extLst>
          </p:cNvPr>
          <p:cNvSpPr txBox="1">
            <a:spLocks/>
          </p:cNvSpPr>
          <p:nvPr/>
        </p:nvSpPr>
        <p:spPr>
          <a:xfrm>
            <a:off x="838200" y="5167312"/>
            <a:ext cx="10515600" cy="114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8AA0A3-3AAF-A4AA-D2E5-0075B179149F}"/>
              </a:ext>
            </a:extLst>
          </p:cNvPr>
          <p:cNvSpPr txBox="1"/>
          <p:nvPr/>
        </p:nvSpPr>
        <p:spPr>
          <a:xfrm>
            <a:off x="1276598" y="1690687"/>
            <a:ext cx="481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Perfect 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 on Stat binding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 on Single Bit Hiding</a:t>
            </a:r>
          </a:p>
        </p:txBody>
      </p:sp>
    </p:spTree>
    <p:extLst>
      <p:ext uri="{BB962C8B-B14F-4D97-AF65-F5344CB8AC3E}">
        <p14:creationId xmlns:p14="http://schemas.microsoft.com/office/powerpoint/2010/main" val="690575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2FC4-673B-4BEA-D505-BE290554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Binding Security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4D40B-8D7A-52BA-C81D-72512C480B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construction achieves statistical binding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crs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m:rPr>
                            <m:sty m:val="p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Output sparsity</a:t>
                </a:r>
              </a:p>
              <a:p>
                <a:pPr lvl="1"/>
                <a:r>
                  <a:rPr lang="en-GB" dirty="0"/>
                  <a:t>Statistical Binding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4D40B-8D7A-52BA-C81D-72512C480B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348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901F-1FD5-0DE7-DEAF-A00578A4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950EF-EFEA-77D9-798A-3F592702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Binding Security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8854-E9D1-CD9C-14FF-C0A100888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construction achieves statistical binding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crs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m:rPr>
                            <m:sty m:val="p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Output sparsity</a:t>
                </a:r>
              </a:p>
              <a:p>
                <a:pPr lvl="1"/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Statistical Binding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8854-E9D1-CD9C-14FF-C0A100888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82AA0B9-CD9A-2B64-2235-7FB199449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373" y="217488"/>
            <a:ext cx="3009900" cy="1473200"/>
          </a:xfrm>
          <a:prstGeom prst="rect">
            <a:avLst/>
          </a:prstGeom>
        </p:spPr>
      </p:pic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C642FB5-0777-5E55-6B14-D2A40F2B89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176" b="66062"/>
          <a:stretch>
            <a:fillRect/>
          </a:stretch>
        </p:blipFill>
        <p:spPr>
          <a:xfrm>
            <a:off x="1517568" y="2664699"/>
            <a:ext cx="9156864" cy="76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96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F6591-DBFB-8F22-D249-92FC571F4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4053-BB9C-E8DC-14A2-3B1BA9C3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Binding Security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F6B7A-36D0-02CE-A797-2F80AED95F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2734500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The construction achieves statistical binding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000" i="1">
                                <a:latin typeface="Cambria Math" panose="02040503050406030204" pitchFamily="18" charset="0"/>
                              </a:rPr>
                              <m:t>crs</m:t>
                            </m:r>
                          </m:sup>
                        </m:sSup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m:rPr>
                            <m:sty m:val="p"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GB" sz="2000" dirty="0"/>
              </a:p>
              <a:p>
                <a:pPr lvl="1"/>
                <a:r>
                  <a:rPr lang="en-GB" sz="1800" dirty="0"/>
                  <a:t>Output sparsity</a:t>
                </a:r>
              </a:p>
              <a:p>
                <a:pPr lvl="1"/>
                <a:r>
                  <a:rPr lang="en-GB" sz="1800" dirty="0"/>
                  <a:t>Statistical Binding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1" smtClean="0">
                        <a:latin typeface="Cambria Math" panose="02040503050406030204" pitchFamily="18" charset="0"/>
                      </a:rPr>
                      <m:t>crs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com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000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m:rPr>
                        <m:sty m:val="p"/>
                      </m:rPr>
                      <a:rPr lang="en-GB" sz="2000" b="0" i="1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000" dirty="0"/>
                  <a:t> can be opened to at most one single value. Hence, one commitment can only open to one k-bit string.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000" b="0" dirty="0"/>
                  <a:t> commitments, hence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𝑐𝑟𝑠</m:t>
                            </m:r>
                          </m:sup>
                        </m:sSup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2000" dirty="0"/>
                  <a:t>. Hence, achieving statistical (perfect) binding.</a:t>
                </a:r>
                <a:endParaRPr lang="en-GB" sz="1800" dirty="0"/>
              </a:p>
              <a:p>
                <a:pPr lvl="1"/>
                <a:endParaRPr lang="en-GB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F6B7A-36D0-02CE-A797-2F80AED95F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2734500"/>
              </a:xfrm>
              <a:blipFill>
                <a:blip r:embed="rId2"/>
                <a:stretch>
                  <a:fillRect l="-603" t="-1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E08DF21-9B44-976A-684A-A9BC29E0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176" b="41344"/>
          <a:stretch>
            <a:fillRect/>
          </a:stretch>
        </p:blipFill>
        <p:spPr>
          <a:xfrm>
            <a:off x="1517568" y="4448752"/>
            <a:ext cx="9156864" cy="2044123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1ED4355-A92D-ABAB-DBA8-E0B78A69F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373" y="217488"/>
            <a:ext cx="3009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3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7537A-E719-A772-6CDE-759323CAC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61E1-9EE7-A854-671C-2209419B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Hiding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B1C3FA-C163-6769-F04D-FD16F94E51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861" y="2061368"/>
            <a:ext cx="4386277" cy="27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34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EA777-0AAC-ADB0-4C53-32DA495F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280C0-70C3-77AC-5CFE-DE21A069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Hiding Security</a:t>
            </a:r>
          </a:p>
        </p:txBody>
      </p:sp>
      <p:pic>
        <p:nvPicPr>
          <p:cNvPr id="5" name="Content Placeholder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D5989EC-792F-D2ED-4428-F12569A1E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486" y="1825625"/>
            <a:ext cx="10515600" cy="4394200"/>
          </a:xfrm>
        </p:spPr>
      </p:pic>
    </p:spTree>
    <p:extLst>
      <p:ext uri="{BB962C8B-B14F-4D97-AF65-F5344CB8AC3E}">
        <p14:creationId xmlns:p14="http://schemas.microsoft.com/office/powerpoint/2010/main" val="149509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91696-3DD6-C79A-BA75-F02A45477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031C-32EC-8C95-0804-8C480EA1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Hiding Security</a:t>
            </a:r>
          </a:p>
        </p:txBody>
      </p:sp>
      <p:pic>
        <p:nvPicPr>
          <p:cNvPr id="5" name="Content Placeholder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CD2EF57-A155-0314-1A80-85DF49611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486" y="1825625"/>
            <a:ext cx="10515600" cy="4394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77AFC6-19CB-AF63-BC9A-82EA8193778E}"/>
              </a:ext>
            </a:extLst>
          </p:cNvPr>
          <p:cNvSpPr txBox="1"/>
          <p:nvPr/>
        </p:nvSpPr>
        <p:spPr>
          <a:xfrm>
            <a:off x="838200" y="5063361"/>
            <a:ext cx="1008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Theorem from Waters (paraphrased):</a:t>
            </a:r>
            <a:r>
              <a:rPr lang="en-GB" dirty="0"/>
              <a:t> The output of Setup and </a:t>
            </a:r>
            <a:r>
              <a:rPr lang="en-GB" dirty="0" err="1"/>
              <a:t>SetupHiding</a:t>
            </a:r>
            <a:r>
              <a:rPr lang="en-GB" dirty="0"/>
              <a:t> are computationally indistinguishable under LWE.</a:t>
            </a:r>
          </a:p>
        </p:txBody>
      </p:sp>
    </p:spTree>
    <p:extLst>
      <p:ext uri="{BB962C8B-B14F-4D97-AF65-F5344CB8AC3E}">
        <p14:creationId xmlns:p14="http://schemas.microsoft.com/office/powerpoint/2010/main" val="1632646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D2D3-328A-3075-62E7-7A18D241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0700-A964-FB11-30A2-86FD9918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Hiding Security</a:t>
            </a:r>
          </a:p>
        </p:txBody>
      </p:sp>
      <p:pic>
        <p:nvPicPr>
          <p:cNvPr id="5" name="Content Placeholder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B08A69D-0CF0-25E5-D313-1342D7850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486" y="1825625"/>
            <a:ext cx="10515600" cy="43942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2F70CA-2A57-CD84-54B5-EF2D7E7F8BDF}"/>
                  </a:ext>
                </a:extLst>
              </p:cNvPr>
              <p:cNvSpPr txBox="1"/>
              <p:nvPr/>
            </p:nvSpPr>
            <p:spPr>
              <a:xfrm>
                <a:off x="838200" y="5063361"/>
                <a:ext cx="10082150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Theorem from Waters (paraphrased):</a:t>
                </a:r>
                <a:r>
                  <a:rPr lang="en-GB" dirty="0"/>
                  <a:t> Except for negligible probability, </a:t>
                </a:r>
                <a:r>
                  <a:rPr lang="en-GB" dirty="0" err="1"/>
                  <a:t>SetupHiding</a:t>
                </a:r>
                <a:r>
                  <a:rPr lang="en-GB" dirty="0"/>
                  <a:t> can find a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GB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d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≤5</m:t>
                        </m:r>
                        <m:r>
                          <m:rPr>
                            <m:sty m:val="p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*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m:rPr>
                            <m:lit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2F70CA-2A57-CD84-54B5-EF2D7E7F8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63361"/>
                <a:ext cx="10082150" cy="671209"/>
              </a:xfrm>
              <a:prstGeom prst="rect">
                <a:avLst/>
              </a:prstGeom>
              <a:blipFill>
                <a:blip r:embed="rId3"/>
                <a:stretch>
                  <a:fillRect l="-630" t="-3704" r="-756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800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3B15-4BFA-C010-2F9F-C9EA682BD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2CFF-7933-5CAC-FC71-48C91EA4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Smudging Lemma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548F294-0A45-6155-9053-81E46609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7" y="1690688"/>
            <a:ext cx="5257800" cy="1892300"/>
          </a:xfrm>
          <a:prstGeom prst="rect">
            <a:avLst/>
          </a:prstGeom>
        </p:spPr>
      </p:pic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8782FC9-1645-5924-C31E-848B959F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690688"/>
            <a:ext cx="6248400" cy="1752600"/>
          </a:xfrm>
          <a:prstGeom prst="rect">
            <a:avLst/>
          </a:prstGeom>
        </p:spPr>
      </p:pic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2292309-C64C-F87E-6713-06DE3F67D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373" y="217488"/>
            <a:ext cx="3009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88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E7E62-913B-2FA3-2210-B335434A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B5C6-FEC0-8C91-7C68-0AF90883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Hiding Security (continue)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67961-B2F9-4041-B0FD-9EBCF0FD56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400" b="0" dirty="0"/>
                  <a:t>We have by algebra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⌉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⌉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δc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[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GenBitsHiding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Algorithm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     =</m:t>
                      </m:r>
                      <m:d>
                        <m:dPr>
                          <m:begChr m:val="⌊"/>
                          <m:endChr m:val="⌉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δc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[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SetupHiding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Algorithm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⌉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</m:oMath>
                  </m:oMathPara>
                </a14:m>
                <a:endParaRPr lang="en-GB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⌉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67961-B2F9-4041-B0FD-9EBCF0FD56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75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58B5A-65D5-556C-D69F-C2E3E33A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Hidden-Bits Generator</a:t>
            </a:r>
          </a:p>
        </p:txBody>
      </p:sp>
      <p:pic>
        <p:nvPicPr>
          <p:cNvPr id="9" name="Content Placeholder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AA98C10-F170-E579-B2B0-EFFB9A39D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029" y="1282700"/>
            <a:ext cx="10451942" cy="4894263"/>
          </a:xfrm>
        </p:spPr>
      </p:pic>
    </p:spTree>
    <p:extLst>
      <p:ext uri="{BB962C8B-B14F-4D97-AF65-F5344CB8AC3E}">
        <p14:creationId xmlns:p14="http://schemas.microsoft.com/office/powerpoint/2010/main" val="202480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70EE-11D8-0704-227F-1FA12EE3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Hiding Security (continue)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ECA47-1692-4724-00CD-3E37650D03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400" b="0" dirty="0"/>
                  <a:t>We have by algebra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⌉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⌉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δc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[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GenBitsHiding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Algorithm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     =</m:t>
                      </m:r>
                      <m:d>
                        <m:dPr>
                          <m:begChr m:val="⌊"/>
                          <m:endChr m:val="⌉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δc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[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SetupHiding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Algorithm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⌉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</m:oMath>
                  </m:oMathPara>
                </a14:m>
                <a:endParaRPr lang="en-GB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⌉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m:rPr>
                          <m:sty m:val="p"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</m:t>
                      </m:r>
                    </m:oMath>
                  </m:oMathPara>
                </a14:m>
                <a:endParaRPr lang="en-GB" sz="2400" b="1" dirty="0"/>
              </a:p>
              <a:p>
                <a:r>
                  <a:rPr lang="en-GB" sz="2400" dirty="0"/>
                  <a:t>The output bit is hidden because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000" dirty="0"/>
                  <a:t>No other information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δc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𝑐𝑜𝑚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δc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GB" sz="2000" dirty="0"/>
                  <a:t> is independent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sz="2000" dirty="0"/>
                  <a:t>.</a:t>
                </a:r>
              </a:p>
              <a:p>
                <a:pPr lvl="1"/>
                <a:r>
                  <a:rPr lang="en-GB" sz="2000" b="1" dirty="0"/>
                  <a:t>Theorem from Waters (paraphrased):</a:t>
                </a:r>
                <a:r>
                  <a:rPr lang="en-GB" sz="2000" dirty="0"/>
                  <a:t> Except for negligible probability, </a:t>
                </a:r>
                <a:r>
                  <a:rPr lang="en-GB" sz="2000" dirty="0" err="1"/>
                  <a:t>SetupHiding</a:t>
                </a:r>
                <a:r>
                  <a:rPr lang="en-GB" sz="2000" dirty="0"/>
                  <a:t> can find a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1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GB" sz="20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d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 ≤5</m:t>
                        </m:r>
                        <m:r>
                          <m:rPr>
                            <m:sty m:val="p"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/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1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GB" sz="2000" i="1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m:rPr>
                            <m:lit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ECA47-1692-4724-00CD-3E37650D0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r="-7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2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3391-33A5-232C-65C4-214D1A825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70A1-86AE-B494-75A6-20189E7B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Hidden-Bits Generator</a:t>
            </a: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6496DAB-77EF-0974-0DBC-D034FAA3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92" y="1281716"/>
            <a:ext cx="10515600" cy="43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7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362A0-59C2-7303-59AD-51C2FB758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E03C-5B2D-E6EC-12E6-2B933F3F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Hidden-Bits Generator</a:t>
            </a:r>
          </a:p>
        </p:txBody>
      </p:sp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2FBDC5-A84A-BE64-CF5E-69D9C223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29" y="1282390"/>
            <a:ext cx="10512363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7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8FA49-72D3-79C8-AD96-A3F929887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B748-2205-B2D7-EBD2-E329EAC2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Hidden-Bits Generator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DD4683-50DC-1D80-4ACA-FA0FF101BC3D}"/>
              </a:ext>
            </a:extLst>
          </p:cNvPr>
          <p:cNvSpPr txBox="1">
            <a:spLocks/>
          </p:cNvSpPr>
          <p:nvPr/>
        </p:nvSpPr>
        <p:spPr>
          <a:xfrm>
            <a:off x="838200" y="1282390"/>
            <a:ext cx="10515600" cy="489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Correctness</a:t>
            </a:r>
          </a:p>
          <a:p>
            <a:r>
              <a:rPr lang="en-GB" sz="2000" dirty="0"/>
              <a:t>Stat binding</a:t>
            </a:r>
          </a:p>
          <a:p>
            <a:r>
              <a:rPr lang="en-GB" sz="2000" dirty="0"/>
              <a:t>(Adaptive) Comp hiding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D1C3742-A899-599D-03CA-41A70493B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235" y="233208"/>
            <a:ext cx="5575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42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C98F-F6DC-AE58-40DD-B89325FEF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667C-73F7-E838-E11C-125F741D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Hidden-Bits Generator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D518CA4-300A-3B21-89DA-20DF4147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55" y="1212940"/>
            <a:ext cx="10518870" cy="4924800"/>
          </a:xfrm>
          <a:prstGeom prst="rect">
            <a:avLst/>
          </a:prstGeom>
        </p:spPr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F47E8F-8526-BC3A-4CDC-59EC36ABC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35" y="233208"/>
            <a:ext cx="5575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28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D478D-7BCE-DC65-802F-E1BBF4B65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09E7-644A-56EA-B214-BC9F24A5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Hidden-Bits Generator</a:t>
            </a:r>
          </a:p>
        </p:txBody>
      </p:sp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F5CF316-0238-1B5E-E987-4D368795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55" y="1207144"/>
            <a:ext cx="10515600" cy="4923269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3903D4A-E6D3-EB97-A778-94149E6B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207"/>
            <a:ext cx="5575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7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BFF2B-3BFD-27C1-2BE0-EBB9713F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EEDF-204E-2E38-0B65-EC80ECF1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265"/>
          </a:xfrm>
        </p:spPr>
        <p:txBody>
          <a:bodyPr/>
          <a:lstStyle/>
          <a:p>
            <a:r>
              <a:rPr lang="en-GB" dirty="0"/>
              <a:t>Hidden-Bits Generator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72D5F02-2207-191C-0DD0-0101B2B6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00" y="1218719"/>
            <a:ext cx="10515600" cy="4923269"/>
          </a:xfrm>
          <a:prstGeom prst="rect">
            <a:avLst/>
          </a:prstGeom>
        </p:spPr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7B57C5A-6D89-BEEB-6DCD-8A7E3332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207"/>
            <a:ext cx="5575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52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424</Words>
  <Application>Microsoft Macintosh PowerPoint</Application>
  <PresentationFormat>Widescreen</PresentationFormat>
  <Paragraphs>70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Office Theme</vt:lpstr>
      <vt:lpstr>A New Approach for Non-Interactive Zero-Knowledge from Learning with Errors</vt:lpstr>
      <vt:lpstr>Hidden-Bits Generator</vt:lpstr>
      <vt:lpstr>Hidden-Bits Generator</vt:lpstr>
      <vt:lpstr>Hidden-Bits Generator</vt:lpstr>
      <vt:lpstr>Hidden-Bits Generator</vt:lpstr>
      <vt:lpstr>Hidden-Bits Generator</vt:lpstr>
      <vt:lpstr>Hidden-Bits Generator</vt:lpstr>
      <vt:lpstr>Hidden-Bits Generator</vt:lpstr>
      <vt:lpstr>Hidden-Bits Generator</vt:lpstr>
      <vt:lpstr>Hidden-Bits Generator</vt:lpstr>
      <vt:lpstr>Hidden-Bits Generator</vt:lpstr>
      <vt:lpstr>NIZK from Hidden-Bits Generator [KMY20]</vt:lpstr>
      <vt:lpstr>(Adaptive) Comp hiding vs Single Bit hiding</vt:lpstr>
      <vt:lpstr>(Adaptive) Comp hiding vs Single Bit hiding</vt:lpstr>
      <vt:lpstr>Hidden-Bits Generator</vt:lpstr>
      <vt:lpstr>HBG construction</vt:lpstr>
      <vt:lpstr>HBG construction</vt:lpstr>
      <vt:lpstr>HBG construction</vt:lpstr>
      <vt:lpstr>Negligible Correctness Error</vt:lpstr>
      <vt:lpstr>Negligible Error to Perfect Correctness</vt:lpstr>
      <vt:lpstr>Binding Security</vt:lpstr>
      <vt:lpstr>Binding Security</vt:lpstr>
      <vt:lpstr>Binding Security</vt:lpstr>
      <vt:lpstr>Hiding Security</vt:lpstr>
      <vt:lpstr>Hiding Security</vt:lpstr>
      <vt:lpstr>Hiding Security</vt:lpstr>
      <vt:lpstr>Hiding Security</vt:lpstr>
      <vt:lpstr>Smudging Lemma</vt:lpstr>
      <vt:lpstr>Hiding Security (continue)</vt:lpstr>
      <vt:lpstr>Hiding Security (continue)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He (DCSPD-Y13)</dc:creator>
  <cp:lastModifiedBy>William He (DCSPD-Y13)</cp:lastModifiedBy>
  <cp:revision>7</cp:revision>
  <dcterms:created xsi:type="dcterms:W3CDTF">2025-12-01T18:52:02Z</dcterms:created>
  <dcterms:modified xsi:type="dcterms:W3CDTF">2025-12-02T04:54:37Z</dcterms:modified>
</cp:coreProperties>
</file>